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3" r:id="rId4"/>
    <p:sldId id="274" r:id="rId5"/>
    <p:sldId id="258" r:id="rId6"/>
    <p:sldId id="263" r:id="rId7"/>
    <p:sldId id="260" r:id="rId8"/>
    <p:sldId id="261" r:id="rId9"/>
    <p:sldId id="262" r:id="rId10"/>
    <p:sldId id="264" r:id="rId11"/>
    <p:sldId id="275" r:id="rId12"/>
    <p:sldId id="265" r:id="rId13"/>
    <p:sldId id="281" r:id="rId14"/>
    <p:sldId id="266" r:id="rId15"/>
    <p:sldId id="267" r:id="rId16"/>
    <p:sldId id="276" r:id="rId17"/>
    <p:sldId id="277" r:id="rId18"/>
    <p:sldId id="268" r:id="rId19"/>
    <p:sldId id="269" r:id="rId20"/>
    <p:sldId id="270" r:id="rId21"/>
    <p:sldId id="271" r:id="rId22"/>
    <p:sldId id="272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301" r:id="rId31"/>
    <p:sldId id="286" r:id="rId32"/>
    <p:sldId id="287" r:id="rId33"/>
    <p:sldId id="288" r:id="rId34"/>
    <p:sldId id="289" r:id="rId35"/>
    <p:sldId id="290" r:id="rId36"/>
    <p:sldId id="300" r:id="rId37"/>
    <p:sldId id="291" r:id="rId38"/>
    <p:sldId id="292" r:id="rId39"/>
    <p:sldId id="293" r:id="rId40"/>
    <p:sldId id="294" r:id="rId41"/>
    <p:sldId id="295" r:id="rId42"/>
    <p:sldId id="302" r:id="rId43"/>
    <p:sldId id="296" r:id="rId44"/>
    <p:sldId id="297" r:id="rId45"/>
    <p:sldId id="298" r:id="rId46"/>
    <p:sldId id="29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4800" b="1" dirty="0"/>
              <a:t>ORGANIC  IRRITANT  POISONS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7200" b="1" dirty="0"/>
              <a:t>PLANT  TOXINS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97996E-8EF4-4174-884B-B250BA3AAECA}"/>
              </a:ext>
            </a:extLst>
          </p:cNvPr>
          <p:cNvSpPr txBox="1"/>
          <p:nvPr/>
        </p:nvSpPr>
        <p:spPr>
          <a:xfrm>
            <a:off x="1828800" y="5562600"/>
            <a:ext cx="5486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2">
                    <a:lumMod val="9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SANJU. S</a:t>
            </a:r>
          </a:p>
          <a:p>
            <a:pPr algn="ctr"/>
            <a:r>
              <a:rPr lang="en-US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Asst.Professor</a:t>
            </a:r>
            <a:endParaRPr lang="en-IN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Dept.of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Forensic Medicine &amp; Toxicology</a:t>
            </a:r>
            <a:endParaRPr lang="en-IN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Accidental – children  eats  the seeds.</a:t>
            </a:r>
          </a:p>
          <a:p>
            <a:r>
              <a:rPr lang="en-IN" sz="4400" dirty="0"/>
              <a:t>Rarely  homicidal</a:t>
            </a:r>
          </a:p>
          <a:p>
            <a:r>
              <a:rPr lang="en-IN" sz="4400" dirty="0"/>
              <a:t>Conjunctivitis – when  powder  of  seeds  are  applied to eyes.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Circumstances  of  poisoning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CROTON  TIG</a:t>
            </a:r>
          </a:p>
        </p:txBody>
      </p:sp>
      <p:pic>
        <p:nvPicPr>
          <p:cNvPr id="4" name="Content Placeholder 3" descr="C:\Users\SUJRGERY\Downloads\croton ti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81138"/>
            <a:ext cx="4876800" cy="4691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b="1" dirty="0"/>
              <a:t>Toxalbumen – crotin  in  seeds.</a:t>
            </a:r>
          </a:p>
          <a:p>
            <a:r>
              <a:rPr lang="en-IN" sz="2800" b="1" dirty="0"/>
              <a:t>Seeds – oval, dark brown with longitudinal  lines . They have  no  smell.</a:t>
            </a:r>
          </a:p>
          <a:p>
            <a:r>
              <a:rPr lang="en-IN" sz="2800" b="1" dirty="0"/>
              <a:t>Oil -  brown , viscid has  unpleasant  odour &amp;  acrid ,burning  taste ,but  does  not  contain toxalbumen.</a:t>
            </a:r>
          </a:p>
          <a:p>
            <a:r>
              <a:rPr lang="en-IN" sz="2800" b="1" dirty="0"/>
              <a:t>Oil contains a  powerful </a:t>
            </a:r>
            <a:r>
              <a:rPr lang="en-IN" sz="2800" b="1" u="sng" dirty="0"/>
              <a:t> </a:t>
            </a:r>
            <a:r>
              <a:rPr lang="en-IN" sz="2800" b="1" u="sng" dirty="0">
                <a:solidFill>
                  <a:srgbClr val="FF0000"/>
                </a:solidFill>
              </a:rPr>
              <a:t>vesicating </a:t>
            </a:r>
            <a:r>
              <a:rPr lang="en-IN" sz="2800" b="1" u="sng" dirty="0"/>
              <a:t> </a:t>
            </a:r>
            <a:r>
              <a:rPr lang="en-IN" sz="2800" b="1" dirty="0"/>
              <a:t>resin  composed of  crotonoleic  acid , methyl crotonic acid  &amp;  several  other  fatty  acids.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   CROTON TIGLIUM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dirty="0"/>
              <a:t>Hot  burning  pain   from  mouth  to</a:t>
            </a:r>
          </a:p>
          <a:p>
            <a:pPr>
              <a:buNone/>
            </a:pPr>
            <a:r>
              <a:rPr lang="en-IN" sz="3200" dirty="0"/>
              <a:t>  stomach,salivation,vomiting,purging, collapse and   death.</a:t>
            </a:r>
          </a:p>
          <a:p>
            <a:pPr>
              <a:buNone/>
            </a:pPr>
            <a:r>
              <a:rPr lang="en-IN" sz="3200" dirty="0"/>
              <a:t>  ON SKIN –</a:t>
            </a:r>
          </a:p>
          <a:p>
            <a:pPr>
              <a:buNone/>
            </a:pPr>
            <a:r>
              <a:rPr lang="en-IN" sz="3200" dirty="0"/>
              <a:t>       burning, redness  &amp;  vesication</a:t>
            </a:r>
            <a:r>
              <a:rPr lang="en-IN" sz="24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SIGNS  AND  SYMPTOMS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FD </a:t>
            </a:r>
            <a:r>
              <a:rPr lang="en-IN" sz="3200" b="1" dirty="0"/>
              <a:t>– 4  to  5  seeds  or  1  to  2  ml  of  oil.</a:t>
            </a:r>
          </a:p>
          <a:p>
            <a:r>
              <a:rPr lang="en-IN" sz="4000" b="1" dirty="0"/>
              <a:t>FP</a:t>
            </a:r>
            <a:r>
              <a:rPr lang="en-IN" sz="3200" b="1" dirty="0"/>
              <a:t>  - six  hrs  to  three  days .</a:t>
            </a:r>
          </a:p>
          <a:p>
            <a:r>
              <a:rPr lang="en-IN" sz="4000" b="1" dirty="0"/>
              <a:t>TREATMENT – </a:t>
            </a:r>
            <a:r>
              <a:rPr lang="en-IN" sz="3600" dirty="0"/>
              <a:t>stomach wash,D,S </a:t>
            </a:r>
          </a:p>
          <a:p>
            <a:r>
              <a:rPr lang="en-IN" sz="4000" b="1" dirty="0"/>
              <a:t>PM APPEARANCE  </a:t>
            </a:r>
            <a:r>
              <a:rPr lang="en-IN" sz="3600" dirty="0"/>
              <a:t>- congestion , inflammation &amp; erosion.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FD,FP ,TREATMENT &amp;  PM APP.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600" b="1" dirty="0"/>
              <a:t>ACCIDENTAL – swallowing  croton  oil  by  mistake or when taken  in  large  doses  as  a  purgative, or  by  eating  seeds  or  inhaling  dust.</a:t>
            </a:r>
          </a:p>
          <a:p>
            <a:r>
              <a:rPr lang="en-IN" sz="3600" b="1" dirty="0"/>
              <a:t>Suicide  &amp;  homicide  - rare.</a:t>
            </a:r>
          </a:p>
          <a:p>
            <a:r>
              <a:rPr lang="en-IN" sz="3600" b="1" dirty="0"/>
              <a:t>Root  &amp;  oil -  </a:t>
            </a:r>
            <a:r>
              <a:rPr lang="en-IN" sz="3600" b="1" dirty="0" err="1"/>
              <a:t>abortifacient</a:t>
            </a:r>
            <a:r>
              <a:rPr lang="en-IN" sz="3600" b="1" dirty="0"/>
              <a:t>.</a:t>
            </a:r>
          </a:p>
          <a:p>
            <a:r>
              <a:rPr lang="en-IN" sz="3600" b="1" dirty="0"/>
              <a:t>Oil – arrow  poison</a:t>
            </a:r>
            <a:r>
              <a:rPr lang="en-IN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CIRCUMSTANCES  OF  POISONING.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ABRUS  PRECATORIUS</a:t>
            </a:r>
          </a:p>
        </p:txBody>
      </p:sp>
      <p:pic>
        <p:nvPicPr>
          <p:cNvPr id="4" name="Content Placeholder 3" descr="C:\Users\SUJRGERY\Downloads\abru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60198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ABRUS    SEEDS</a:t>
            </a:r>
          </a:p>
        </p:txBody>
      </p:sp>
      <p:pic>
        <p:nvPicPr>
          <p:cNvPr id="4" name="Content Placeholder 3" descr="C:\Users\SUJRGERY\Downloads\abrus-precatorius-seeds-500x50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400800" cy="478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Climber, woody at  base. Leaves- feather like.</a:t>
            </a:r>
          </a:p>
          <a:p>
            <a:pPr>
              <a:buNone/>
            </a:pPr>
            <a:r>
              <a:rPr lang="en-IN" b="1" dirty="0"/>
              <a:t>Flowers</a:t>
            </a:r>
            <a:r>
              <a:rPr lang="en-IN" dirty="0"/>
              <a:t> – pea –like. long ,purple,pink, yellowish or whitish.</a:t>
            </a:r>
          </a:p>
          <a:p>
            <a:pPr>
              <a:buNone/>
            </a:pPr>
            <a:r>
              <a:rPr lang="en-IN" b="1" dirty="0"/>
              <a:t>Seed</a:t>
            </a:r>
            <a:r>
              <a:rPr lang="en-IN" dirty="0"/>
              <a:t>- egg shaped ,bright scarlet colour with  a   black spot at one end.</a:t>
            </a:r>
            <a:r>
              <a:rPr lang="en-IN" b="1" dirty="0"/>
              <a:t>odorless &amp;tasteless.</a:t>
            </a:r>
          </a:p>
          <a:p>
            <a:pPr>
              <a:buNone/>
            </a:pPr>
            <a:r>
              <a:rPr lang="en-IN" dirty="0"/>
              <a:t>Contains </a:t>
            </a:r>
            <a:r>
              <a:rPr lang="en-IN" b="1" dirty="0"/>
              <a:t> abrin </a:t>
            </a:r>
            <a:r>
              <a:rPr lang="en-IN" dirty="0"/>
              <a:t>, a toxalbumen which  is  </a:t>
            </a:r>
            <a:r>
              <a:rPr lang="en-IN" b="1" dirty="0"/>
              <a:t>similar to viperine  snake venom</a:t>
            </a:r>
            <a:r>
              <a:rPr lang="en-IN" dirty="0"/>
              <a:t>; &amp; </a:t>
            </a:r>
            <a:r>
              <a:rPr lang="en-IN" b="1" dirty="0"/>
              <a:t> abrine </a:t>
            </a:r>
            <a:r>
              <a:rPr lang="en-IN" dirty="0"/>
              <a:t>(N- methyl tryptophan) , an  amino acid, haemoglutinin  in  the  cotyledons; </a:t>
            </a:r>
            <a:r>
              <a:rPr lang="en-IN" b="1" dirty="0"/>
              <a:t>&amp;  abralin</a:t>
            </a:r>
            <a:r>
              <a:rPr lang="en-IN" dirty="0"/>
              <a:t>, a  glucoside.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/>
              <a:t>ABRUS PRECATORIUS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600" b="1" dirty="0"/>
              <a:t>ACTION</a:t>
            </a:r>
            <a:r>
              <a:rPr lang="en-IN" sz="3600" dirty="0"/>
              <a:t> – inhibits  protein synthesis  &amp;  causes  cell death.</a:t>
            </a:r>
          </a:p>
          <a:p>
            <a:r>
              <a:rPr lang="en-IN" sz="3600" b="1" dirty="0"/>
              <a:t>FD</a:t>
            </a:r>
            <a:r>
              <a:rPr lang="en-IN" sz="3600" dirty="0"/>
              <a:t> – 90 to 120  mg (1 -  2 seeds) by injection.</a:t>
            </a:r>
          </a:p>
          <a:p>
            <a:r>
              <a:rPr lang="en-IN" sz="3600" b="1" dirty="0"/>
              <a:t>FP </a:t>
            </a:r>
            <a:r>
              <a:rPr lang="en-IN" sz="3600" dirty="0"/>
              <a:t>– 3  to  5  days.</a:t>
            </a:r>
          </a:p>
          <a:p>
            <a:pPr>
              <a:buNone/>
            </a:pPr>
            <a:r>
              <a:rPr lang="en-IN" sz="3600" dirty="0"/>
              <a:t>       subcutaneously abrin  is  100  times  as  toxic  as  by  oral  route</a:t>
            </a:r>
            <a:r>
              <a:rPr lang="en-IN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7200" dirty="0"/>
              <a:t>ACTION, FD &amp; FP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4000" dirty="0"/>
              <a:t>   A  toxic  protein , which  resembles  bacterial  toxin  in  action &amp; causes  agglutination of  red cells  with  some   haemolysis. </a:t>
            </a:r>
          </a:p>
          <a:p>
            <a:pPr>
              <a:buNone/>
            </a:pPr>
            <a:r>
              <a:rPr lang="en-IN" sz="4000" dirty="0"/>
              <a:t>   Phytotoxin  is  a  toxin  produced  by  plant.</a:t>
            </a:r>
          </a:p>
          <a:p>
            <a:pPr>
              <a:buNone/>
            </a:pPr>
            <a:r>
              <a:rPr lang="en-IN" sz="4000" dirty="0"/>
              <a:t>     Animal toxalbumens  are  snake  &amp;  scorpion  venoms.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7200" b="1" dirty="0"/>
              <a:t>     PHYTOTOXIN</a:t>
            </a:r>
            <a:endParaRPr lang="en-IN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400" b="1" dirty="0"/>
              <a:t>By  oral route , symptoms  are  delayed  from  few  hrs  to 2 – 3 days.</a:t>
            </a:r>
          </a:p>
          <a:p>
            <a:pPr>
              <a:buNone/>
            </a:pPr>
            <a:r>
              <a:rPr lang="en-IN" sz="2400" b="1" dirty="0"/>
              <a:t>    Irritation  of  upper  GIT, hemorrhagic gastritis, bloody  diarrhoea ,weakness , cold  perspiration , trembling  of hands ,weak  rapid pulse ,miosis  , rectal bleeding, Delayed  cytotoxic  effects  occur  in  CNS ,liver , kidneys &amp; adrenal glands 2 to  5  days  after exposure.faintness,vertigo,vomiting,</a:t>
            </a:r>
          </a:p>
          <a:p>
            <a:pPr>
              <a:buNone/>
            </a:pPr>
            <a:r>
              <a:rPr lang="en-IN" sz="2400" b="1" dirty="0"/>
              <a:t>   dyspnoea,&amp; general  prostration occurs. Convulsions proceeds  death.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    SIGNS  &amp; SYMPTOMS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3600" b="1" dirty="0">
                <a:solidFill>
                  <a:srgbClr val="FF0000"/>
                </a:solidFill>
              </a:rPr>
              <a:t>AS  OF  VIPERINE  SNAKE  BITE</a:t>
            </a:r>
          </a:p>
          <a:p>
            <a:r>
              <a:rPr lang="en-IN" sz="3200" b="1" dirty="0"/>
              <a:t>When  extract  of  seeds  are  injected  under  the  skin of an animal, inflammation,  oedema oozing  of  haemorrhagic  fluid from the  site  of puncture &amp;  sometimes  necrosis  occur  at  the  site  of injection. Animal doesn't  take  food &amp; drops down  after  3 to  4 days  &amp;  cannot  move.Tetanic  convulsions  occur  or  becomes  cold, drowsy, comatose &amp;  dies.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</a:t>
            </a:r>
            <a:r>
              <a:rPr lang="en-IN" dirty="0">
                <a:solidFill>
                  <a:srgbClr val="FF0000"/>
                </a:solidFill>
              </a:rPr>
              <a:t>‘</a:t>
            </a:r>
            <a:r>
              <a:rPr lang="en-IN" sz="4400" dirty="0">
                <a:solidFill>
                  <a:srgbClr val="FF0000"/>
                </a:solidFill>
              </a:rPr>
              <a:t>SUIS’ – INJECTION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/>
              <a:t>At the   site  of  injection ,painful swelling  &amp;  echymosis    develops, with  inflammation  &amp;  necrosis.</a:t>
            </a:r>
          </a:p>
          <a:p>
            <a:pPr>
              <a:buNone/>
            </a:pPr>
            <a:r>
              <a:rPr lang="en-IN" dirty="0"/>
              <a:t>Preparation of  ‘ suis ‘-</a:t>
            </a:r>
          </a:p>
          <a:p>
            <a:pPr>
              <a:buNone/>
            </a:pPr>
            <a:r>
              <a:rPr lang="en-IN" dirty="0"/>
              <a:t>  seeds ,alone  or  mixed  with  datura , opium  &amp;  onion are  made  into  paste with  spirit  &amp;  water &amp;  small sharp  pointed  spikes  or  needles  are  made, which  are  then dried  in  sun. length – 15mm.weight – 90  to  120   mg.needles  are  inserted  in to  wooden  handle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>
                <a:solidFill>
                  <a:srgbClr val="FF0000"/>
                </a:solidFill>
              </a:rPr>
              <a:t>     Injection  in  MAN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600" dirty="0"/>
              <a:t>Gastric  lavage</a:t>
            </a:r>
          </a:p>
          <a:p>
            <a:r>
              <a:rPr lang="en-IN" sz="3600" dirty="0"/>
              <a:t>Activated  charcoal</a:t>
            </a:r>
          </a:p>
          <a:p>
            <a:r>
              <a:rPr lang="en-IN" sz="3600" dirty="0"/>
              <a:t>Purgative</a:t>
            </a:r>
          </a:p>
          <a:p>
            <a:r>
              <a:rPr lang="en-IN" sz="3600" dirty="0"/>
              <a:t>Injection  of  antiabrin</a:t>
            </a:r>
          </a:p>
          <a:p>
            <a:r>
              <a:rPr lang="en-IN" sz="3600" dirty="0"/>
              <a:t>The  needle  should  be  dissected  out</a:t>
            </a:r>
            <a:r>
              <a:rPr lang="en-IN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TREATMENT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4300" dirty="0"/>
              <a:t> fragments  of  needles  may  be   found</a:t>
            </a:r>
          </a:p>
          <a:p>
            <a:r>
              <a:rPr lang="en-IN" sz="4300" dirty="0"/>
              <a:t> Oedema  at  the   site  of      injection</a:t>
            </a:r>
          </a:p>
          <a:p>
            <a:r>
              <a:rPr lang="en-IN" sz="4300" dirty="0"/>
              <a:t> Petechial  haemorrhages  under  the  skin, pleura, pericardium  &amp;  skin.</a:t>
            </a:r>
          </a:p>
          <a:p>
            <a:r>
              <a:rPr lang="en-IN" sz="4300" dirty="0"/>
              <a:t>  Internal  organs  are  congested  &amp;  shows  haemorrhages.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POSTMORTEM  FINDING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Seeds  are  used  for  killing  cattle, by  leather   workers  to  obtain  hides.  </a:t>
            </a:r>
          </a:p>
          <a:p>
            <a:r>
              <a:rPr lang="en-IN" dirty="0"/>
              <a:t>For  homicide ,the  needle  is  kept  between   two  fingers  &amp;  the   person  is   slapped  which  drives  the  needle   into   the  body.</a:t>
            </a:r>
          </a:p>
          <a:p>
            <a:r>
              <a:rPr lang="en-IN" dirty="0"/>
              <a:t>Powdered  seeds   are  used  by  malingerers  to  produce  conjunctivitis.</a:t>
            </a:r>
          </a:p>
          <a:p>
            <a:r>
              <a:rPr lang="en-IN" dirty="0"/>
              <a:t>Prevents  conception , </a:t>
            </a:r>
            <a:r>
              <a:rPr lang="en-IN" dirty="0" err="1"/>
              <a:t>abortifacient</a:t>
            </a:r>
            <a:r>
              <a:rPr lang="en-IN" dirty="0"/>
              <a:t>.</a:t>
            </a:r>
          </a:p>
          <a:p>
            <a:r>
              <a:rPr lang="en-IN" dirty="0"/>
              <a:t>Arrow   poison.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CIRCUMSTANCES  OF  POISONING.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/>
              <a:t>  Dried  sclerotinum  of  the  fungus Claviceps  purpurea, which  grows  on  cereals   like  rye, barley ,wheat ,oats ,etc.It  replaces  the  grain  forming  a  curved, dark  purple  or  black  compact  mass, 0.9  to 1  cm.long  half  cm  thick , with  lengthwise  ridges  and  has  peculiar  odour  &amp;  disagreeable   taste.</a:t>
            </a:r>
          </a:p>
          <a:p>
            <a:pPr>
              <a:buNone/>
            </a:pPr>
            <a:r>
              <a:rPr lang="en-IN" b="1" dirty="0"/>
              <a:t>  </a:t>
            </a:r>
            <a:r>
              <a:rPr lang="en-IN" b="1" dirty="0">
                <a:solidFill>
                  <a:srgbClr val="0F0931"/>
                </a:solidFill>
              </a:rPr>
              <a:t>Alkaloids  -  30.  in  no. </a:t>
            </a:r>
          </a:p>
          <a:p>
            <a:pPr>
              <a:buNone/>
            </a:pPr>
            <a:r>
              <a:rPr lang="en-IN" b="1" dirty="0">
                <a:solidFill>
                  <a:srgbClr val="0F0931"/>
                </a:solidFill>
              </a:rPr>
              <a:t>  3  are  important.Ergotoxin ,ergotamine  &amp; </a:t>
            </a:r>
          </a:p>
          <a:p>
            <a:pPr>
              <a:buNone/>
            </a:pPr>
            <a:r>
              <a:rPr lang="en-IN" b="1" dirty="0">
                <a:solidFill>
                  <a:srgbClr val="0F0931"/>
                </a:solidFill>
              </a:rPr>
              <a:t>    erogometrine (ecbolics).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7200" dirty="0"/>
              <a:t>         ERGOT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800" b="1" dirty="0">
                <a:solidFill>
                  <a:srgbClr val="FF0000"/>
                </a:solidFill>
              </a:rPr>
              <a:t>ACTION </a:t>
            </a:r>
            <a:r>
              <a:rPr lang="en-IN" sz="2800" b="1" dirty="0"/>
              <a:t>– stimulates  adrenergic  receptors , both  peripherally  &amp;  centrally. They  directly  stimulates   muscle  fibres.</a:t>
            </a:r>
          </a:p>
          <a:p>
            <a:pPr>
              <a:buNone/>
            </a:pPr>
            <a:r>
              <a:rPr lang="en-IN" sz="2800" b="1" dirty="0">
                <a:solidFill>
                  <a:srgbClr val="FF0000"/>
                </a:solidFill>
              </a:rPr>
              <a:t>FD</a:t>
            </a:r>
            <a:r>
              <a:rPr lang="en-IN" sz="2800" b="1" dirty="0"/>
              <a:t>  -  2  to 10  g.</a:t>
            </a:r>
          </a:p>
          <a:p>
            <a:pPr>
              <a:buNone/>
            </a:pPr>
            <a:r>
              <a:rPr lang="en-IN" sz="2800" b="1" dirty="0">
                <a:solidFill>
                  <a:srgbClr val="FF0000"/>
                </a:solidFill>
              </a:rPr>
              <a:t>FP</a:t>
            </a:r>
            <a:r>
              <a:rPr lang="en-IN" sz="2800" b="1" dirty="0"/>
              <a:t>  -   1  to  several  days.</a:t>
            </a:r>
          </a:p>
          <a:p>
            <a:pPr>
              <a:buNone/>
            </a:pPr>
            <a:r>
              <a:rPr lang="en-IN" sz="2800" b="1" dirty="0">
                <a:solidFill>
                  <a:srgbClr val="FF0000"/>
                </a:solidFill>
              </a:rPr>
              <a:t>TREATMENT</a:t>
            </a:r>
            <a:r>
              <a:rPr lang="en-IN" sz="2800" b="1" dirty="0"/>
              <a:t> – SW,AC , syrup  of  ipecac , c ,nitropruside  for  htn  &amp;  ischemic  changes, diazepam 0.1 mg .i.v. slowly  for convulsions  &amp;  vasodilators.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ACTION , FD,  FP &amp; Rx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A/C</a:t>
            </a:r>
            <a:r>
              <a:rPr lang="en-IN" b="1" dirty="0"/>
              <a:t> – nausea, vomiting ,diarrhoea ,giddiness,</a:t>
            </a:r>
          </a:p>
          <a:p>
            <a:r>
              <a:rPr lang="en-IN" b="1" dirty="0"/>
              <a:t>Tightness  in  the  chest ,difficulty  in  breathing , marked  muscular  weakness  &amp; exhaustion.</a:t>
            </a:r>
          </a:p>
          <a:p>
            <a:r>
              <a:rPr lang="en-IN" b="1" dirty="0"/>
              <a:t>There  may  be  tingling  of  muscles  in  hands  &amp;  feet.paraesthesia ,followed  by  twitching  or  cramps  in  muscles.</a:t>
            </a:r>
          </a:p>
          <a:p>
            <a:r>
              <a:rPr lang="en-IN" b="1" dirty="0"/>
              <a:t>Bleeding  from  nose  &amp; other  mucous  surfaces. pulse  is  rapid  &amp;  weak, pupils  are  dilated  with  dimness  of  vision, BP  is  </a:t>
            </a:r>
            <a:r>
              <a:rPr lang="en-IN" sz="3600" b="1" dirty="0"/>
              <a:t>↑</a:t>
            </a:r>
            <a:r>
              <a:rPr lang="en-IN" b="1" dirty="0"/>
              <a:t>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SIGNS  &amp;  SYMPTOMS.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200" b="1" dirty="0">
                <a:solidFill>
                  <a:srgbClr val="FF0000"/>
                </a:solidFill>
              </a:rPr>
              <a:t>CHRONIC POISONING </a:t>
            </a:r>
            <a:r>
              <a:rPr lang="en-IN" sz="3200" b="1" dirty="0"/>
              <a:t>– In  </a:t>
            </a:r>
            <a:r>
              <a:rPr lang="en-IN" sz="3200" b="1" dirty="0">
                <a:solidFill>
                  <a:srgbClr val="FF0000"/>
                </a:solidFill>
              </a:rPr>
              <a:t>CONVULSIVE </a:t>
            </a:r>
            <a:r>
              <a:rPr lang="en-IN" sz="3200" b="1" dirty="0"/>
              <a:t> TYPE  -twitching ,tingling, numbness &amp; pain  in muscles.</a:t>
            </a:r>
          </a:p>
          <a:p>
            <a:pPr>
              <a:buNone/>
            </a:pPr>
            <a:r>
              <a:rPr lang="en-IN" sz="3200" b="1" dirty="0"/>
              <a:t>Sensation  of  insects  creeping  under the  skin.</a:t>
            </a:r>
          </a:p>
          <a:p>
            <a:pPr>
              <a:buNone/>
            </a:pPr>
            <a:r>
              <a:rPr lang="en-IN" sz="3200" b="1" dirty="0"/>
              <a:t>Neurological  disorder  characterised  by  hallucinations, ataxia &amp;  convulsions </a:t>
            </a:r>
            <a:r>
              <a:rPr lang="en-IN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ERGOTISM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RICINUS  COMMUNIS</a:t>
            </a:r>
          </a:p>
        </p:txBody>
      </p:sp>
      <p:pic>
        <p:nvPicPr>
          <p:cNvPr id="4" name="Content Placeholder 3" descr="C:\Users\SUJRGERY\Downloads\Ricinus communis_files\ricinuscommunis9_sm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629399" cy="4495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In  </a:t>
            </a:r>
            <a:r>
              <a:rPr lang="en-IN" sz="3600" b="1" dirty="0">
                <a:solidFill>
                  <a:srgbClr val="FF0000"/>
                </a:solidFill>
              </a:rPr>
              <a:t>GANGRENOUS  TYPE </a:t>
            </a:r>
            <a:r>
              <a:rPr lang="en-IN" sz="3600" b="1" dirty="0"/>
              <a:t>–there  is  burning pain(called  St.Anthony’s fire)  in  limbs with  inflammation  &amp;  swelling.vesication  ,gangrenous  ulceration  &amp;  sloughing  .Dry  gangrene  of  fingers ,toes , ears ,nose  or hands  &amp;  feet  occurs.</a:t>
            </a:r>
            <a:endParaRPr lang="en-IN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ERGOTISM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PM APP </a:t>
            </a:r>
            <a:r>
              <a:rPr lang="en-IN" sz="3200" b="1" dirty="0"/>
              <a:t>–</a:t>
            </a:r>
          </a:p>
          <a:p>
            <a:pPr>
              <a:buNone/>
            </a:pPr>
            <a:r>
              <a:rPr lang="en-IN" sz="3200" b="1" dirty="0"/>
              <a:t>  Internal  organs  are  congested.</a:t>
            </a:r>
          </a:p>
          <a:p>
            <a:pPr>
              <a:buNone/>
            </a:pPr>
            <a:r>
              <a:rPr lang="en-IN" sz="3200" b="1" dirty="0"/>
              <a:t>  There  is  degeneration  of  intima  of  smaller  arterioles   &amp;  thrombus  formation.</a:t>
            </a:r>
          </a:p>
          <a:p>
            <a:pPr>
              <a:buFont typeface="Wingdings" pitchFamily="2" charset="2"/>
              <a:buChar char="Ø"/>
            </a:pPr>
            <a:r>
              <a:rPr lang="en-IN" sz="3200" b="1" dirty="0">
                <a:solidFill>
                  <a:srgbClr val="FF0000"/>
                </a:solidFill>
              </a:rPr>
              <a:t>POISONING </a:t>
            </a:r>
            <a:r>
              <a:rPr lang="en-IN" sz="3200" b="1" dirty="0"/>
              <a:t>-                      Consumption  of  bread  made  with  contaminated  rye  .</a:t>
            </a:r>
          </a:p>
          <a:p>
            <a:pPr>
              <a:buNone/>
            </a:pPr>
            <a:r>
              <a:rPr lang="en-IN" sz="3200" b="1" dirty="0"/>
              <a:t>   Abortifacient.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PM  APP &amp;  CIRCUMSTANCES.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Autofit/>
          </a:bodyPr>
          <a:lstStyle/>
          <a:p>
            <a:r>
              <a:rPr lang="en-IN" sz="2400" b="1" dirty="0"/>
              <a:t>CHILLIES(red  pepper;mirch) have  a  pungent  odour  &amp;  taste &amp; are  used   as a  condiment .</a:t>
            </a:r>
          </a:p>
          <a:p>
            <a:r>
              <a:rPr lang="en-IN" sz="2400" b="1" dirty="0"/>
              <a:t>They  are  not  fatal.</a:t>
            </a:r>
          </a:p>
          <a:p>
            <a:r>
              <a:rPr lang="en-IN" sz="2400" b="1" dirty="0">
                <a:solidFill>
                  <a:schemeClr val="accent2">
                    <a:lumMod val="75000"/>
                  </a:schemeClr>
                </a:solidFill>
              </a:rPr>
              <a:t>ACTIVE PRINCIPLE – CAPSSAICIN &amp; CAPSICIN.</a:t>
            </a:r>
          </a:p>
          <a:p>
            <a:r>
              <a:rPr lang="en-IN" sz="2400" b="1" dirty="0"/>
              <a:t>Irritant poison &amp; causes  difficulty  in  swallowing ,pain in  stomach  &amp;  inflammation.</a:t>
            </a:r>
          </a:p>
          <a:p>
            <a:r>
              <a:rPr lang="en-IN" sz="2400" b="1" dirty="0"/>
              <a:t>Irritation on skin &amp;  on  eyes  it  produces  lachrymation , burning  &amp;  redness.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CAPSICUM  ANNUM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>
                <a:solidFill>
                  <a:schemeClr val="accent2"/>
                </a:solidFill>
              </a:rPr>
              <a:t>Rx </a:t>
            </a:r>
            <a:r>
              <a:rPr lang="en-IN" b="1" dirty="0"/>
              <a:t> - bathe  affected  skin  in  vinegar  or  ice cold  water.</a:t>
            </a:r>
          </a:p>
          <a:p>
            <a:pPr>
              <a:buNone/>
            </a:pPr>
            <a:r>
              <a:rPr lang="en-IN" b="1" dirty="0"/>
              <a:t>         - if  ingested , sucking  of  ice  cubes  or  sips  of  ice  cold  water.</a:t>
            </a:r>
          </a:p>
          <a:p>
            <a:pPr>
              <a:buFont typeface="Wingdings" pitchFamily="2" charset="2"/>
              <a:buChar char="Ø"/>
            </a:pPr>
            <a:r>
              <a:rPr lang="en-IN" b="1" dirty="0">
                <a:solidFill>
                  <a:schemeClr val="accent2"/>
                </a:solidFill>
              </a:rPr>
              <a:t> CRIMINAL  USES  </a:t>
            </a:r>
            <a:r>
              <a:rPr lang="en-IN" b="1" dirty="0"/>
              <a:t>- powder  is  thrown  into eyes  to  facilitate  robbery.</a:t>
            </a:r>
          </a:p>
          <a:p>
            <a:pPr>
              <a:buNone/>
            </a:pPr>
            <a:r>
              <a:rPr lang="en-IN" b="1" dirty="0"/>
              <a:t>                            - when  theft  or  confession  of  some  guilt  has  to  be  obtained ,the  person  is  tortured  by  introducing  the  powder into  vagina , rectum ,urethra or  by rubbing  on  female  breast.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Treatment  &amp;  criminal  uses.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b="1" dirty="0"/>
              <a:t>MARKING  NUTS (bhilava) are  black ,heart  shaped with  rough  projection  at  the  base.</a:t>
            </a:r>
          </a:p>
          <a:p>
            <a:pPr>
              <a:buNone/>
            </a:pPr>
            <a:r>
              <a:rPr lang="en-IN" sz="2800" b="1" dirty="0"/>
              <a:t>  They have a  thick  cellular  pericarp ,which  contains  an  irritant  juice  which  is  brownish, oily  &amp;  acrid, but  turns  black  on  exposure  to  air.</a:t>
            </a:r>
          </a:p>
          <a:p>
            <a:pPr>
              <a:buNone/>
            </a:pPr>
            <a:r>
              <a:rPr lang="en-IN" sz="2800" b="1" dirty="0">
                <a:solidFill>
                  <a:schemeClr val="accent2"/>
                </a:solidFill>
              </a:rPr>
              <a:t> ACTIVE  PRINCIPLE  -  semecarpol &amp;  bhilawanol.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SEMECARPUS  ANACARDIUM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IN" b="1" dirty="0">
                <a:solidFill>
                  <a:schemeClr val="accent2"/>
                </a:solidFill>
              </a:rPr>
              <a:t>EXTERNALLY</a:t>
            </a:r>
            <a:r>
              <a:rPr lang="en-IN" b="1" dirty="0"/>
              <a:t> – juice  causes irritation &amp;  painful  blister  which  contains  acrid  serum , which  produces eczematous  eruptions  of  neighbouring  skin  &amp;  there  is  itching.</a:t>
            </a:r>
          </a:p>
          <a:p>
            <a:pPr>
              <a:buNone/>
            </a:pPr>
            <a:r>
              <a:rPr lang="en-IN" b="1" dirty="0"/>
              <a:t>The lesion  resembles  a </a:t>
            </a:r>
            <a:r>
              <a:rPr lang="en-IN" sz="2800" b="1" dirty="0">
                <a:solidFill>
                  <a:srgbClr val="FF0000"/>
                </a:solidFill>
              </a:rPr>
              <a:t>BRUISE. later</a:t>
            </a:r>
            <a:r>
              <a:rPr lang="en-IN" b="1" dirty="0"/>
              <a:t>  ulcer  develops  &amp;  there  may be  sloughing.</a:t>
            </a:r>
          </a:p>
          <a:p>
            <a:pPr>
              <a:buNone/>
            </a:pPr>
            <a:r>
              <a:rPr lang="en-IN" b="1" dirty="0">
                <a:solidFill>
                  <a:schemeClr val="accent2"/>
                </a:solidFill>
              </a:rPr>
              <a:t>ORALLY</a:t>
            </a:r>
            <a:r>
              <a:rPr lang="en-IN" b="1" dirty="0"/>
              <a:t> – blisters  on  throat  and  severe  GIT irritation ,dyspnoea,tachycardi ,hypotension ,cyanosis, absence  of  reflexes ,delirium  ,  coma  &amp;   death.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SIGNS   &amp;  SYMPTOMS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b="1" dirty="0"/>
                        <a:t>POINTS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/>
                        <a:t>BRUISE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LESIONS   DUE  TO  SEMICARPUS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Irregular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Diffused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Sharp &amp;  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SWELLING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Absent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COLOUR 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Occurs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Doesnot</a:t>
                      </a:r>
                      <a:r>
                        <a:rPr lang="en-IN" baseline="0" dirty="0"/>
                        <a:t>  occur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ITCHING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BLISTERS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Present  on  margin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Rupture  of  capillaries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Chemical</a:t>
                      </a:r>
                      <a:r>
                        <a:rPr lang="en-IN" baseline="0" dirty="0"/>
                        <a:t>  change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EXTRAVASATION  IN  TISSUES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absent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NAIL  BEDS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Nothing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Similar</a:t>
                      </a:r>
                      <a:r>
                        <a:rPr lang="en-IN" baseline="0" dirty="0"/>
                        <a:t>  lesion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BRUISE - LIKE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b="1" dirty="0">
                <a:solidFill>
                  <a:schemeClr val="accent2"/>
                </a:solidFill>
              </a:rPr>
              <a:t>FD </a:t>
            </a:r>
            <a:r>
              <a:rPr lang="en-IN" sz="3200" b="1" dirty="0"/>
              <a:t>– 5 to  10 g</a:t>
            </a:r>
          </a:p>
          <a:p>
            <a:r>
              <a:rPr lang="en-IN" sz="3200" b="1" dirty="0">
                <a:solidFill>
                  <a:schemeClr val="accent2"/>
                </a:solidFill>
              </a:rPr>
              <a:t>FP</a:t>
            </a:r>
            <a:r>
              <a:rPr lang="en-IN" sz="3200" b="1" dirty="0"/>
              <a:t>  - 12  to  24  hrs.</a:t>
            </a:r>
          </a:p>
          <a:p>
            <a:r>
              <a:rPr lang="en-IN" sz="3200" b="1" dirty="0">
                <a:solidFill>
                  <a:schemeClr val="accent2"/>
                </a:solidFill>
              </a:rPr>
              <a:t>Rx</a:t>
            </a:r>
            <a:r>
              <a:rPr lang="en-IN" sz="3200" b="1" dirty="0"/>
              <a:t>  - GL , D ,EXTERNALLY -  wash  with Luke  warm  water containing antiseptic.</a:t>
            </a:r>
          </a:p>
          <a:p>
            <a:r>
              <a:rPr lang="en-IN" sz="3200" b="1" dirty="0">
                <a:solidFill>
                  <a:schemeClr val="accent2"/>
                </a:solidFill>
              </a:rPr>
              <a:t>PM</a:t>
            </a:r>
            <a:r>
              <a:rPr lang="en-IN" sz="3200" b="1" dirty="0"/>
              <a:t> –Blisters  on  mouth ,throat  &amp;  stomach, which  are congested  &amp;  inflamed</a:t>
            </a:r>
            <a:r>
              <a:rPr lang="en-IN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FD ,FP, TREATMENT  &amp;  PM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/>
              <a:t>Accidentally – Administration  of  juice  by  quacks.</a:t>
            </a:r>
          </a:p>
          <a:p>
            <a:r>
              <a:rPr lang="en-IN" b="1" dirty="0"/>
              <a:t>Juice is  introduced  into vagina  as  a  punishment  for  infidelity.</a:t>
            </a:r>
          </a:p>
          <a:p>
            <a:r>
              <a:rPr lang="en-IN" b="1" dirty="0"/>
              <a:t>To support  a false  charge  of  assault , bruise – like  is  produced.</a:t>
            </a:r>
          </a:p>
          <a:p>
            <a:r>
              <a:rPr lang="en-IN" b="1" dirty="0"/>
              <a:t>Juice  may  be  thrown  on  the  body  to  cause  injury.</a:t>
            </a:r>
          </a:p>
          <a:p>
            <a:r>
              <a:rPr lang="en-IN" b="1" dirty="0"/>
              <a:t>For criminal abortion bruised  nut is applied  to  cervical  os .</a:t>
            </a:r>
          </a:p>
          <a:p>
            <a:r>
              <a:rPr lang="en-IN" b="1" dirty="0"/>
              <a:t>Ophthalmic  by  malingerers.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CIRCUMSTANCES  OF  POISONING.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200" b="1" dirty="0"/>
              <a:t>CALOTROPIS  GIGANTEA – PURPLE flower.</a:t>
            </a:r>
          </a:p>
          <a:p>
            <a:pPr>
              <a:buNone/>
            </a:pPr>
            <a:r>
              <a:rPr lang="en-IN" sz="3200" b="1" dirty="0"/>
              <a:t>CALOTROPIS  PROCERA  -  WHITE  flower.</a:t>
            </a:r>
          </a:p>
          <a:p>
            <a:pPr>
              <a:buNone/>
            </a:pPr>
            <a:r>
              <a:rPr lang="en-IN" sz="3200" b="1" dirty="0">
                <a:solidFill>
                  <a:schemeClr val="accent2"/>
                </a:solidFill>
              </a:rPr>
              <a:t>ACTIVE  PRINCIPLE -  Uscharin , calotoxin , calactin &amp;  calotropin(glycoside).</a:t>
            </a:r>
            <a:r>
              <a:rPr lang="en-IN" sz="3200" b="1" dirty="0"/>
              <a:t>TRYPSIN  in  milky  juice(thick  acrid  juice yielded  by  incised  leaves  &amp;  stem).</a:t>
            </a:r>
          </a:p>
          <a:p>
            <a:pPr>
              <a:buNone/>
            </a:pPr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CALOTROPIS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RICINUS      FRUIT</a:t>
            </a:r>
          </a:p>
        </p:txBody>
      </p:sp>
      <p:pic>
        <p:nvPicPr>
          <p:cNvPr id="4" name="Content Placeholder 3" descr="C:\Users\SUJRGERY\Downloads\Ricinus communis_files\ricinuscommunis5_sm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3914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200" b="1" dirty="0">
                <a:solidFill>
                  <a:schemeClr val="accent2"/>
                </a:solidFill>
              </a:rPr>
              <a:t>EXTERNALLY  </a:t>
            </a:r>
            <a:r>
              <a:rPr lang="en-IN" sz="3200" b="1" dirty="0"/>
              <a:t>   - Redness &amp;  VESICATION  ,when  applied  to  skin.</a:t>
            </a:r>
          </a:p>
          <a:p>
            <a:pPr>
              <a:buNone/>
            </a:pPr>
            <a:r>
              <a:rPr lang="en-IN" sz="3200" b="1" dirty="0">
                <a:solidFill>
                  <a:schemeClr val="accent2"/>
                </a:solidFill>
              </a:rPr>
              <a:t>ORALLY  </a:t>
            </a:r>
            <a:r>
              <a:rPr lang="en-IN" sz="3200" b="1" dirty="0"/>
              <a:t>           - acrid  bitter  taste  &amp;  burning  in  throat  &amp;  stomach , salivation , stomatitis , vomiting , diarrhoea , dilated pupils ,tetanic  convulsions , collapse  &amp; death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SIGNS   &amp;  SYMPTOMS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b="1" dirty="0">
                <a:solidFill>
                  <a:schemeClr val="accent2"/>
                </a:solidFill>
              </a:rPr>
              <a:t>FD</a:t>
            </a:r>
            <a:r>
              <a:rPr lang="en-IN" sz="3200" b="1" dirty="0"/>
              <a:t>  - uncertain.</a:t>
            </a:r>
          </a:p>
          <a:p>
            <a:r>
              <a:rPr lang="en-IN" sz="3200" b="1" dirty="0">
                <a:solidFill>
                  <a:schemeClr val="accent2"/>
                </a:solidFill>
              </a:rPr>
              <a:t>FP</a:t>
            </a:r>
            <a:r>
              <a:rPr lang="en-IN" sz="3200" b="1" dirty="0"/>
              <a:t> – 6  to 12  hrs.</a:t>
            </a:r>
          </a:p>
          <a:p>
            <a:r>
              <a:rPr lang="en-IN" sz="3200" b="1" dirty="0">
                <a:solidFill>
                  <a:schemeClr val="accent2"/>
                </a:solidFill>
              </a:rPr>
              <a:t>Rx </a:t>
            </a:r>
            <a:r>
              <a:rPr lang="en-IN" sz="3200" b="1" dirty="0"/>
              <a:t> -SW , D &amp; S.</a:t>
            </a:r>
          </a:p>
          <a:p>
            <a:r>
              <a:rPr lang="en-IN" sz="3200" b="1" dirty="0">
                <a:solidFill>
                  <a:schemeClr val="accent2"/>
                </a:solidFill>
              </a:rPr>
              <a:t>PM APP </a:t>
            </a:r>
            <a:r>
              <a:rPr lang="en-IN" sz="3200" b="1" dirty="0"/>
              <a:t>-  Dilated  pupils , froth at nostrils ,stomatitis &amp; inflammation  of  GIT.</a:t>
            </a:r>
          </a:p>
          <a:p>
            <a:r>
              <a:rPr lang="en-IN" sz="3200" b="1" dirty="0"/>
              <a:t>Abdominal  viscera   &amp;   brain  are  congested</a:t>
            </a:r>
            <a:r>
              <a:rPr lang="en-IN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FD , FP , Rx &amp; PM APP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Used  in  Indian  medicine.</a:t>
            </a:r>
          </a:p>
          <a:p>
            <a:r>
              <a:rPr lang="en-IN" dirty="0"/>
              <a:t>Juice is  taken by  mouth or   introduced  into uterus  as  an  abortion  stick</a:t>
            </a:r>
          </a:p>
          <a:p>
            <a:r>
              <a:rPr lang="en-IN" dirty="0"/>
              <a:t>For infanticide</a:t>
            </a:r>
          </a:p>
          <a:p>
            <a:r>
              <a:rPr lang="en-IN" dirty="0"/>
              <a:t>As vesicant</a:t>
            </a:r>
          </a:p>
          <a:p>
            <a:r>
              <a:rPr lang="en-IN" dirty="0"/>
              <a:t>Cattle poison</a:t>
            </a:r>
          </a:p>
          <a:p>
            <a:r>
              <a:rPr lang="en-IN" dirty="0"/>
              <a:t>As  arrow  poison</a:t>
            </a:r>
          </a:p>
          <a:p>
            <a:r>
              <a:rPr lang="en-IN" dirty="0"/>
              <a:t>Root  is  poisonous  to  cobras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CIRCUMSTANCES  OF  POISONING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>
                <a:solidFill>
                  <a:schemeClr val="accent2"/>
                </a:solidFill>
              </a:rPr>
              <a:t>SPANISH  FLY  (BLISTER  BEETLE</a:t>
            </a:r>
            <a:r>
              <a:rPr lang="en-IN" b="1" dirty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IN" b="1" dirty="0"/>
              <a:t>    2cm long  &amp;  0.6cm  broad.</a:t>
            </a:r>
          </a:p>
          <a:p>
            <a:pPr>
              <a:buFont typeface="Wingdings" pitchFamily="2" charset="2"/>
              <a:buChar char="v"/>
            </a:pPr>
            <a:r>
              <a:rPr lang="en-IN" b="1" dirty="0"/>
              <a:t>Powder  of  dried  body  is  greyish  brown  &amp;  contains  shiny  green  particles.</a:t>
            </a:r>
          </a:p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chemeClr val="accent2"/>
                </a:solidFill>
              </a:rPr>
              <a:t>ACTIVE  PRINCIPLE – cantharidin</a:t>
            </a:r>
            <a:r>
              <a:rPr lang="en-IN" b="1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IN" b="1" dirty="0"/>
              <a:t>locally  irritant  &amp;  NEPHROTOXIC.</a:t>
            </a:r>
          </a:p>
          <a:p>
            <a:pPr>
              <a:buFont typeface="Wingdings" pitchFamily="2" charset="2"/>
              <a:buChar char="v"/>
            </a:pPr>
            <a:r>
              <a:rPr lang="en-IN" b="1" dirty="0"/>
              <a:t>Indian fly is  2.5  cm  long  &amp; 0.8  cm  broad.</a:t>
            </a:r>
          </a:p>
          <a:p>
            <a:pPr>
              <a:buFont typeface="Wingdings" pitchFamily="2" charset="2"/>
              <a:buChar char="v"/>
            </a:pPr>
            <a:r>
              <a:rPr lang="en-IN" b="1" dirty="0"/>
              <a:t>Contains  2.9% cantharidin</a:t>
            </a:r>
          </a:p>
          <a:p>
            <a:pPr>
              <a:buFont typeface="Wingdings" pitchFamily="2" charset="2"/>
              <a:buChar char="v"/>
            </a:pPr>
            <a:r>
              <a:rPr lang="en-IN" b="1" dirty="0"/>
              <a:t>Cantharidin  is  readily  absorbed  from all surfaces.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</a:t>
            </a:r>
            <a:r>
              <a:rPr lang="en-IN" sz="5400" dirty="0"/>
              <a:t>CANTHARIDES</a:t>
            </a:r>
            <a:endParaRPr lang="en-IN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dirty="0"/>
          </a:p>
          <a:p>
            <a:r>
              <a:rPr lang="en-IN" b="1" dirty="0">
                <a:solidFill>
                  <a:schemeClr val="accent2"/>
                </a:solidFill>
              </a:rPr>
              <a:t>On skin </a:t>
            </a:r>
            <a:r>
              <a:rPr lang="en-IN" b="1" dirty="0"/>
              <a:t>–redness  &amp;  burning  are  produced   after   2  to  3   hrs   followed  by   vesication.</a:t>
            </a:r>
          </a:p>
          <a:p>
            <a:r>
              <a:rPr lang="en-IN" b="1" dirty="0">
                <a:solidFill>
                  <a:schemeClr val="accent2"/>
                </a:solidFill>
              </a:rPr>
              <a:t>Internally</a:t>
            </a:r>
            <a:r>
              <a:rPr lang="en-IN" b="1" dirty="0"/>
              <a:t> , within  half  to  two  hrs , burning sensation  in  mouth  &amp;   throat, followed  by   pain   in  stomach  , nv  of  bloody   mucus ,  severe thirst,  dysphagia &amp;  difficulty in  speech. Dull pain in loins .urine  is  scanty &amp; blood  stained .                                        priapism &amp; tenesmus.abortion ; prostration , convulsions coma &amp;  death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SYMPTOMS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>
                <a:solidFill>
                  <a:schemeClr val="accent2"/>
                </a:solidFill>
              </a:rPr>
              <a:t>FD</a:t>
            </a:r>
            <a:r>
              <a:rPr lang="en-IN" b="1" dirty="0"/>
              <a:t> – 15 to 50 mg of  cantharidin or  one &amp; half  to  3  g of  powdered  cantharides.</a:t>
            </a:r>
          </a:p>
          <a:p>
            <a:pPr>
              <a:buNone/>
            </a:pPr>
            <a:r>
              <a:rPr lang="en-IN" b="1" dirty="0">
                <a:solidFill>
                  <a:schemeClr val="accent2"/>
                </a:solidFill>
              </a:rPr>
              <a:t>FP</a:t>
            </a:r>
            <a:r>
              <a:rPr lang="en-IN" b="1" dirty="0"/>
              <a:t>- 24  to  56   hrs.</a:t>
            </a:r>
          </a:p>
          <a:p>
            <a:pPr>
              <a:buNone/>
            </a:pPr>
            <a:r>
              <a:rPr lang="en-IN" b="1" dirty="0">
                <a:solidFill>
                  <a:schemeClr val="accent2"/>
                </a:solidFill>
              </a:rPr>
              <a:t>Rx</a:t>
            </a:r>
            <a:r>
              <a:rPr lang="en-IN" b="1" dirty="0"/>
              <a:t>  -  SW , D &amp; S .</a:t>
            </a:r>
          </a:p>
          <a:p>
            <a:pPr>
              <a:buNone/>
            </a:pPr>
            <a:r>
              <a:rPr lang="en-IN" b="1" dirty="0">
                <a:solidFill>
                  <a:schemeClr val="accent2"/>
                </a:solidFill>
              </a:rPr>
              <a:t>PM</a:t>
            </a:r>
            <a:r>
              <a:rPr lang="en-IN" b="1" dirty="0"/>
              <a:t>  -  inflammation  , vesication , swelling , ulceration , congestion , petechial  haemorrhages , erosion from  mouth  to  upper  small  intestine. Particles  of  insect  sticks  to  mucosa . Urinary  organs – inflamed  &amp; hemorrhagic. Hemorrhagic  heart  &amp;  lungs.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FD , FP ,Rx  &amp;  PM  APP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Accidental  poisoning  by  its   external  application  as  counter  irritant.</a:t>
            </a:r>
          </a:p>
          <a:p>
            <a:r>
              <a:rPr lang="en-IN" sz="4800" dirty="0"/>
              <a:t>Aphrodisiac.</a:t>
            </a:r>
          </a:p>
          <a:p>
            <a:r>
              <a:rPr lang="en-IN" sz="4800" dirty="0"/>
              <a:t>Criminal  abortion.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>
                <a:solidFill>
                  <a:srgbClr val="FF0000"/>
                </a:solidFill>
              </a:rPr>
              <a:t>CIRCUMSTANCES  OF  POISONING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CASTOR  PLANT (arandi) grows  all over  India</a:t>
            </a:r>
          </a:p>
          <a:p>
            <a:r>
              <a:rPr lang="en-IN" sz="2800" dirty="0"/>
              <a:t>The  plant  contains toxalbumen ricin ,a water soluble  glycoprotein ( highest  level in  seeds) &amp;  a powerful  allergen(CBA).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 The seeds are rich in a purgative oil , which is pale – yellow with a  faint  odour &amp; acrid  taste. PRESS CAKE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The unbroken  seeds  are  non- poisonous when  swallowed  &amp;  cooked</a:t>
            </a:r>
            <a:r>
              <a:rPr lang="en-IN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RICINUS  COMMUNIS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Ricinus</a:t>
            </a:r>
            <a:r>
              <a:rPr lang="en-IN" dirty="0"/>
              <a:t> fruit  &amp; seed.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IN" sz="5400" b="1" dirty="0"/>
              <a:t>FRUIT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IN" sz="4800" b="1" dirty="0"/>
              <a:t>SEED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IN" dirty="0"/>
              <a:t>FRUIT-1.2 to 2.5 cm. long.</a:t>
            </a:r>
          </a:p>
          <a:p>
            <a:pPr>
              <a:buNone/>
            </a:pPr>
            <a:r>
              <a:rPr lang="en-IN" dirty="0"/>
              <a:t>      3 lobed,ss,bg,rr when  immature.</a:t>
            </a:r>
          </a:p>
          <a:p>
            <a:pPr>
              <a:buNone/>
            </a:pPr>
            <a:r>
              <a:rPr lang="en-IN" dirty="0"/>
              <a:t>       brown &amp; bristly  when  ripe</a:t>
            </a:r>
          </a:p>
          <a:p>
            <a:pPr>
              <a:buNone/>
            </a:pPr>
            <a:r>
              <a:rPr lang="en-IN" b="1" dirty="0"/>
              <a:t>Entire plant is  poisonous.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SEED – variable ,smooth ,flattened ,oval ,mottled  &amp;  dark  brown or  white  with  yellow  brown or  gray markings  or  wholly  black  or  red. Size – big  &amp; small. small seeds  are  1.2 cm long  &amp; 0.8 cm broad &amp; resemble  croton seeds. MOST</a:t>
            </a:r>
            <a:r>
              <a:rPr lang="en-IN" b="1" dirty="0"/>
              <a:t> POISONOUS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3200" b="1" dirty="0"/>
              <a:t> Ricin blocks  protein synthesis through the  inhibition  of  RNA polymerase.</a:t>
            </a:r>
          </a:p>
          <a:p>
            <a:pPr>
              <a:buNone/>
            </a:pPr>
            <a:r>
              <a:rPr lang="en-IN" sz="3200" b="1" dirty="0"/>
              <a:t> Ricin  has a special binding  protein that  gain  access to  endoplasmic  reticulum  in  GI  mucosal cells causing  severe diarrhoea.</a:t>
            </a:r>
          </a:p>
          <a:p>
            <a:r>
              <a:rPr lang="en-IN" sz="3200" b="1" dirty="0"/>
              <a:t>   6000 times  powerful  than  cyanide.</a:t>
            </a:r>
          </a:p>
          <a:p>
            <a:r>
              <a:rPr lang="en-IN" sz="3200" b="1" dirty="0"/>
              <a:t>   absorbed  through  inhalation , ingestion , injection &amp;  through  skin contact.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/>
              <a:t>           ACTION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Dust of  seeds produce allergy  symptoms.</a:t>
            </a:r>
          </a:p>
          <a:p>
            <a:r>
              <a:rPr lang="en-IN" sz="2800" b="1" dirty="0"/>
              <a:t>Other symptoms-</a:t>
            </a:r>
          </a:p>
          <a:p>
            <a:pPr>
              <a:buNone/>
            </a:pPr>
            <a:r>
              <a:rPr lang="en-IN" sz="2800" b="1" dirty="0"/>
              <a:t>      burning, salivation ,nausea, vomiting,     bloody  diarrhoea, thirst, impaired  sight, weak rapid  pulse , cramps  in  calves  &amp; abdominal  muscles ,haemolysis,  drowsiness ,delirium ,convulsions ,shallow  breathing ,uraemia , jaundice ,dehydration , collapse  &amp; death.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/>
              <a:t>   SIGNS  AND SYMPTOMS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3200" b="1" dirty="0"/>
              <a:t> FD</a:t>
            </a:r>
            <a:r>
              <a:rPr lang="en-IN" dirty="0"/>
              <a:t>- 5 to 10 seeds ;ricin – 50  to  100 micro gram</a:t>
            </a:r>
          </a:p>
          <a:p>
            <a:pPr>
              <a:buNone/>
            </a:pPr>
            <a:r>
              <a:rPr lang="en-IN" sz="3600" b="1" dirty="0"/>
              <a:t> FP -</a:t>
            </a:r>
            <a:r>
              <a:rPr lang="en-IN" sz="2800" dirty="0"/>
              <a:t>2  to 5 days.</a:t>
            </a:r>
          </a:p>
          <a:p>
            <a:pPr>
              <a:buNone/>
            </a:pPr>
            <a:r>
              <a:rPr lang="en-IN" sz="3200" b="1" dirty="0"/>
              <a:t> Treatment </a:t>
            </a:r>
            <a:r>
              <a:rPr lang="en-IN" sz="2800" dirty="0"/>
              <a:t>– GL, AC, D, C,&amp; S.</a:t>
            </a:r>
          </a:p>
          <a:p>
            <a:pPr>
              <a:buNone/>
            </a:pPr>
            <a:r>
              <a:rPr lang="en-IN" sz="3200" b="1" dirty="0"/>
              <a:t> </a:t>
            </a:r>
            <a:r>
              <a:rPr lang="en-IN" sz="3600" b="1" dirty="0"/>
              <a:t>PM APP </a:t>
            </a:r>
            <a:r>
              <a:rPr lang="en-IN" sz="2800" dirty="0"/>
              <a:t>– mucosa  congested , softened, &amp;  inflamed  with  occasional  erosions &amp;  sub mucous  haemorrhages. Seed  in  stomach  &amp; intestine.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FD,FP,TREATMENT &amp; PM APP.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556</TotalTime>
  <Words>2336</Words>
  <Application>Microsoft Office PowerPoint</Application>
  <PresentationFormat>On-screen Show (4:3)</PresentationFormat>
  <Paragraphs>237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 Black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ORGANIC  IRRITANT  POISONS</vt:lpstr>
      <vt:lpstr>     PHYTOTOXIN</vt:lpstr>
      <vt:lpstr>       RICINUS  COMMUNIS</vt:lpstr>
      <vt:lpstr>            RICINUS      FRUIT</vt:lpstr>
      <vt:lpstr>     RICINUS  COMMUNIS</vt:lpstr>
      <vt:lpstr>Ricinus fruit  &amp; seed.</vt:lpstr>
      <vt:lpstr>           ACTION  </vt:lpstr>
      <vt:lpstr>   SIGNS  AND SYMPTOMS</vt:lpstr>
      <vt:lpstr>FD,FP,TREATMENT &amp; PM APP.</vt:lpstr>
      <vt:lpstr>Circumstances  of  poisoning</vt:lpstr>
      <vt:lpstr>             CROTON  TIG</vt:lpstr>
      <vt:lpstr>   CROTON TIGLIUM</vt:lpstr>
      <vt:lpstr>    SIGNS  AND  SYMPTOMS</vt:lpstr>
      <vt:lpstr>FD,FP ,TREATMENT &amp;  PM APP.</vt:lpstr>
      <vt:lpstr>CIRCUMSTANCES  OF  POISONING.</vt:lpstr>
      <vt:lpstr>      ABRUS  PRECATORIUS</vt:lpstr>
      <vt:lpstr>         ABRUS    SEEDS</vt:lpstr>
      <vt:lpstr>ABRUS PRECATORIUS</vt:lpstr>
      <vt:lpstr>ACTION, FD &amp; FP</vt:lpstr>
      <vt:lpstr>    SIGNS  &amp; SYMPTOMS</vt:lpstr>
      <vt:lpstr>        ‘SUIS’ – INJECTION </vt:lpstr>
      <vt:lpstr>     Injection  in  MAN</vt:lpstr>
      <vt:lpstr>          TREATMENT</vt:lpstr>
      <vt:lpstr>POSTMORTEM  FINDING</vt:lpstr>
      <vt:lpstr>CIRCUMSTANCES  OF  POISONING.</vt:lpstr>
      <vt:lpstr>         ERGOT</vt:lpstr>
      <vt:lpstr>      ACTION , FD,  FP &amp; Rx</vt:lpstr>
      <vt:lpstr>  SIGNS  &amp;  SYMPTOMS.</vt:lpstr>
      <vt:lpstr>            ERGOTISM </vt:lpstr>
      <vt:lpstr>            ERGOTISM</vt:lpstr>
      <vt:lpstr>PM  APP &amp;  CIRCUMSTANCES.</vt:lpstr>
      <vt:lpstr>      CAPSICUM  ANNUM</vt:lpstr>
      <vt:lpstr>Treatment  &amp;  criminal  uses.</vt:lpstr>
      <vt:lpstr>   SEMECARPUS  ANACARDIUM</vt:lpstr>
      <vt:lpstr>     SIGNS   &amp;  SYMPTOMS</vt:lpstr>
      <vt:lpstr>         BRUISE - LIKE</vt:lpstr>
      <vt:lpstr>FD ,FP, TREATMENT  &amp;  PM</vt:lpstr>
      <vt:lpstr>CIRCUMSTANCES  OF  POISONING.</vt:lpstr>
      <vt:lpstr>           CALOTROPIS</vt:lpstr>
      <vt:lpstr>    SIGNS   &amp;  SYMPTOMS</vt:lpstr>
      <vt:lpstr>FD , FP , Rx &amp; PM APP</vt:lpstr>
      <vt:lpstr>CIRCUMSTANCES  OF  POISONING</vt:lpstr>
      <vt:lpstr>        CANTHARIDES</vt:lpstr>
      <vt:lpstr>            SYMPTOMS</vt:lpstr>
      <vt:lpstr>FD , FP ,Rx  &amp;  PM  APP</vt:lpstr>
      <vt:lpstr>CIRCUMSTANCES  OF  POISONING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 IRRITANT  POISONS</dc:title>
  <dc:creator>DRSANJUDINESH</dc:creator>
  <cp:lastModifiedBy>salini C</cp:lastModifiedBy>
  <cp:revision>113</cp:revision>
  <dcterms:created xsi:type="dcterms:W3CDTF">2006-08-16T00:00:00Z</dcterms:created>
  <dcterms:modified xsi:type="dcterms:W3CDTF">2021-01-27T07:10:47Z</dcterms:modified>
</cp:coreProperties>
</file>